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1127" r:id="rId4"/>
    <p:sldId id="1128" r:id="rId5"/>
    <p:sldId id="1129" r:id="rId6"/>
    <p:sldId id="1130" r:id="rId7"/>
    <p:sldId id="1133" r:id="rId8"/>
    <p:sldId id="1134" r:id="rId9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3" autoAdjust="0"/>
    <p:restoredTop sz="94660"/>
  </p:normalViewPr>
  <p:slideViewPr>
    <p:cSldViewPr snapToGrid="0">
      <p:cViewPr varScale="1">
        <p:scale>
          <a:sx n="88" d="100"/>
          <a:sy n="88" d="100"/>
        </p:scale>
        <p:origin x="9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265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51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19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72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733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S2-2504731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Rel-20 5GA and 6G TU budget split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169 Fukuoka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 split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The previously discussed planning for Rel-20 </a:t>
            </a:r>
            <a:r>
              <a:rPr lang="en-US" sz="2232" dirty="0" smtClean="0"/>
              <a:t>TU’s:</a:t>
            </a:r>
            <a:endParaRPr lang="en-US" sz="2232" dirty="0" smtClean="0"/>
          </a:p>
          <a:p>
            <a:pPr>
              <a:lnSpc>
                <a:spcPct val="110000"/>
              </a:lnSpc>
              <a:defRPr/>
            </a:pPr>
            <a:endParaRPr lang="en-US" sz="2232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746017"/>
              </p:ext>
            </p:extLst>
          </p:nvPr>
        </p:nvGraphicFramePr>
        <p:xfrm>
          <a:off x="560523" y="1939377"/>
          <a:ext cx="11183942" cy="31959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796">
                  <a:extLst>
                    <a:ext uri="{9D8B030D-6E8A-4147-A177-3AD203B41FA5}">
                      <a16:colId xmlns:a16="http://schemas.microsoft.com/office/drawing/2014/main" val="3369671672"/>
                    </a:ext>
                  </a:extLst>
                </a:gridCol>
                <a:gridCol w="1173892">
                  <a:extLst>
                    <a:ext uri="{9D8B030D-6E8A-4147-A177-3AD203B41FA5}">
                      <a16:colId xmlns:a16="http://schemas.microsoft.com/office/drawing/2014/main" val="2640622007"/>
                    </a:ext>
                  </a:extLst>
                </a:gridCol>
                <a:gridCol w="877330">
                  <a:extLst>
                    <a:ext uri="{9D8B030D-6E8A-4147-A177-3AD203B41FA5}">
                      <a16:colId xmlns:a16="http://schemas.microsoft.com/office/drawing/2014/main" val="3553790990"/>
                    </a:ext>
                  </a:extLst>
                </a:gridCol>
                <a:gridCol w="654908">
                  <a:extLst>
                    <a:ext uri="{9D8B030D-6E8A-4147-A177-3AD203B41FA5}">
                      <a16:colId xmlns:a16="http://schemas.microsoft.com/office/drawing/2014/main" val="3293431225"/>
                    </a:ext>
                  </a:extLst>
                </a:gridCol>
                <a:gridCol w="667265">
                  <a:extLst>
                    <a:ext uri="{9D8B030D-6E8A-4147-A177-3AD203B41FA5}">
                      <a16:colId xmlns:a16="http://schemas.microsoft.com/office/drawing/2014/main" val="284991206"/>
                    </a:ext>
                  </a:extLst>
                </a:gridCol>
                <a:gridCol w="756927">
                  <a:extLst>
                    <a:ext uri="{9D8B030D-6E8A-4147-A177-3AD203B41FA5}">
                      <a16:colId xmlns:a16="http://schemas.microsoft.com/office/drawing/2014/main" val="4092929299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920541535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3493961797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1880726364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4019479523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3454751738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1105389426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1627633686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38855909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2026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36151351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Apr #168 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May #169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Aug #170 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#171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Nov #172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Feb #173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Apr #174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May #175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Aug #176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#177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Nov #178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310466738"/>
                  </a:ext>
                </a:extLst>
              </a:tr>
              <a:tr h="5869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Totals between </a:t>
                      </a:r>
                      <a:r>
                        <a:rPr lang="en-GB" sz="1400" dirty="0" smtClean="0">
                          <a:effectLst/>
                        </a:rPr>
                        <a:t>March and September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Study deadline A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Study deadline B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Stage 2 80%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Stage 2 100%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067993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Rel-20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465119549"/>
                  </a:ext>
                </a:extLst>
              </a:tr>
              <a:tr h="440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20.x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Planned TU's (not TEI20, Maint)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148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15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18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19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21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12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2241817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20.x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TEI20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12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776414471"/>
                  </a:ext>
                </a:extLst>
              </a:tr>
              <a:tr h="2934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20.x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Rel-20 maintenance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en-GB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9</a:t>
                      </a:r>
                      <a:endParaRPr lang="en-GB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1075901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 split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consumed 4 TU’s in April have scheduled 8 TU’s in May for technical work on 5GA Rel-20 SIDs approved in March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used 6 TU’s for 6G SID preparation in April (2 single stream sessions)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used 3 TU’s for 5GA SID preparation in April (1 single stream session)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(Some </a:t>
            </a:r>
            <a:r>
              <a:rPr lang="en-GB" sz="1800" dirty="0"/>
              <a:t>time in the Work Planning sessions was also used)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have planned 6 TU’s for 6G SID preparation in May (2 single stream sessions)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We </a:t>
            </a:r>
            <a:r>
              <a:rPr lang="en-GB" sz="2000" dirty="0"/>
              <a:t>have planned 6 TU’s for 5GA SID preparation in May (2 single stream sessions)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(Some </a:t>
            </a:r>
            <a:r>
              <a:rPr lang="en-GB" sz="1800" dirty="0"/>
              <a:t>time in the Work Planning sessions will also be </a:t>
            </a:r>
            <a:r>
              <a:rPr lang="en-GB" sz="1800" dirty="0" smtClean="0"/>
              <a:t>used)</a:t>
            </a:r>
            <a:endParaRPr lang="en-US" sz="2232" dirty="0" smtClean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3561238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 split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The </a:t>
            </a:r>
            <a:r>
              <a:rPr lang="en-GB" sz="2000" dirty="0"/>
              <a:t>TU budget for Rel-20 was previously stated to be 156 TU’s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This </a:t>
            </a:r>
            <a:r>
              <a:rPr lang="en-GB" sz="2000" dirty="0"/>
              <a:t>included time for SID preparation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The </a:t>
            </a:r>
            <a:r>
              <a:rPr lang="en-GB" sz="2000" dirty="0"/>
              <a:t>overall budget for technical work is therefore 148, to be shared between 5GA and 6G </a:t>
            </a:r>
            <a:r>
              <a:rPr lang="en-GB" sz="2000" dirty="0" smtClean="0"/>
              <a:t>topics</a:t>
            </a:r>
            <a:endParaRPr lang="en-US" sz="1800" dirty="0"/>
          </a:p>
          <a:p>
            <a:pPr lvl="0"/>
            <a:r>
              <a:rPr lang="en-US" sz="2000" dirty="0"/>
              <a:t>It is anticipated that until the end of 2025 all 6G study work will be as a single stream. In November 2025 we will assess the what 6G study topics can be run in parallel</a:t>
            </a:r>
            <a:endParaRPr lang="en-GB" sz="2000" dirty="0"/>
          </a:p>
          <a:p>
            <a:pPr lvl="0"/>
            <a:r>
              <a:rPr lang="en-US" sz="2000" dirty="0"/>
              <a:t>The 6G study will be considerably more complex than a typical large study item spanning a broader range of issues</a:t>
            </a:r>
            <a:endParaRPr lang="en-GB" sz="2000" dirty="0"/>
          </a:p>
          <a:p>
            <a:pPr lvl="0"/>
            <a:r>
              <a:rPr lang="en-US" sz="2000" dirty="0"/>
              <a:t>We allocate 2 TU’s (2 sessions) per meeting for those “typical large studies” and so it is reasonable to expect to need considerably more sessions per </a:t>
            </a:r>
            <a:r>
              <a:rPr lang="en-US" sz="2000" dirty="0" smtClean="0"/>
              <a:t>meeting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4314287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 split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362521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Scenario </a:t>
            </a:r>
            <a:r>
              <a:rPr lang="en-GB" sz="2000" dirty="0"/>
              <a:t>1: 6G sessions </a:t>
            </a:r>
            <a:r>
              <a:rPr lang="en-GB" sz="2000" b="1" dirty="0"/>
              <a:t>not scheduled in parallel </a:t>
            </a:r>
            <a:r>
              <a:rPr lang="en-GB" sz="2000" dirty="0"/>
              <a:t>with 5GA or maintenance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T</a:t>
            </a:r>
            <a:r>
              <a:rPr lang="en-GB" sz="1800" dirty="0" smtClean="0"/>
              <a:t>he </a:t>
            </a:r>
            <a:r>
              <a:rPr lang="en-GB" sz="1800" dirty="0"/>
              <a:t>6G study </a:t>
            </a:r>
            <a:r>
              <a:rPr lang="en-GB" sz="1800" dirty="0" smtClean="0"/>
              <a:t>is </a:t>
            </a:r>
            <a:r>
              <a:rPr lang="en-GB" sz="1800" b="1" dirty="0"/>
              <a:t>not run in parallel </a:t>
            </a:r>
            <a:r>
              <a:rPr lang="en-GB" sz="1800" dirty="0"/>
              <a:t>with any other topic (5GA, maintenance) </a:t>
            </a:r>
            <a:endParaRPr lang="en-GB" sz="1800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Allocating 12 TU’s in a meeting to 6G would provide </a:t>
            </a:r>
            <a:r>
              <a:rPr lang="en-GB" sz="1800" b="1" dirty="0" smtClean="0"/>
              <a:t>4 </a:t>
            </a:r>
            <a:r>
              <a:rPr lang="en-GB" sz="1800" b="1" dirty="0"/>
              <a:t>sessions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7584"/>
              </p:ext>
            </p:extLst>
          </p:nvPr>
        </p:nvGraphicFramePr>
        <p:xfrm>
          <a:off x="6352158" y="1383366"/>
          <a:ext cx="5029206" cy="4578312"/>
        </p:xfrm>
        <a:graphic>
          <a:graphicData uri="http://schemas.openxmlformats.org/drawingml/2006/table">
            <a:tbl>
              <a:tblPr/>
              <a:tblGrid>
                <a:gridCol w="718458">
                  <a:extLst>
                    <a:ext uri="{9D8B030D-6E8A-4147-A177-3AD203B41FA5}">
                      <a16:colId xmlns:a16="http://schemas.microsoft.com/office/drawing/2014/main" val="3026100140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4079641915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390743057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1365343126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3632600082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2916828598"/>
                    </a:ext>
                  </a:extLst>
                </a:gridCol>
                <a:gridCol w="718458">
                  <a:extLst>
                    <a:ext uri="{9D8B030D-6E8A-4147-A177-3AD203B41FA5}">
                      <a16:colId xmlns:a16="http://schemas.microsoft.com/office/drawing/2014/main" val="2430059186"/>
                    </a:ext>
                  </a:extLst>
                </a:gridCol>
              </a:tblGrid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752529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11305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6826089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818627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Opening plenary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906481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108480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505962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147254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346033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02845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Closing plenary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294371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72486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359138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667288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6405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391726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etc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etc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8240274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676061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213544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83157"/>
                  </a:ext>
                </a:extLst>
              </a:tr>
              <a:tr h="272749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 (pre Rel19)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001077"/>
                  </a:ext>
                </a:extLst>
              </a:tr>
              <a:tr h="272749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 (Rel-19)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0300488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5GA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371114"/>
                  </a:ext>
                </a:extLst>
              </a:tr>
              <a:tr h="146442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153" marR="9153" marT="915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23536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352158" y="6076438"/>
            <a:ext cx="3307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Example session plan in 2026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88279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 split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517769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Scenario </a:t>
            </a:r>
            <a:r>
              <a:rPr lang="en-GB" sz="2000" dirty="0" smtClean="0"/>
              <a:t>2a</a:t>
            </a:r>
            <a:r>
              <a:rPr lang="en-GB" sz="2000" dirty="0" smtClean="0"/>
              <a:t>: </a:t>
            </a:r>
            <a:r>
              <a:rPr lang="en-GB" sz="2000" dirty="0"/>
              <a:t>6G sessions </a:t>
            </a:r>
            <a:r>
              <a:rPr lang="en-GB" sz="2000" b="1" dirty="0" smtClean="0"/>
              <a:t>scheduled in </a:t>
            </a:r>
            <a:r>
              <a:rPr lang="en-GB" sz="2000" b="1" dirty="0"/>
              <a:t>parallel </a:t>
            </a:r>
            <a:r>
              <a:rPr lang="en-GB" sz="2000" dirty="0"/>
              <a:t>with 5GA or maintenance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T</a:t>
            </a:r>
            <a:r>
              <a:rPr lang="en-GB" sz="1800" dirty="0" smtClean="0"/>
              <a:t>he </a:t>
            </a:r>
            <a:r>
              <a:rPr lang="en-GB" sz="1800" dirty="0"/>
              <a:t>6G study </a:t>
            </a:r>
            <a:r>
              <a:rPr lang="en-GB" sz="1800" dirty="0" smtClean="0"/>
              <a:t>is </a:t>
            </a:r>
            <a:r>
              <a:rPr lang="en-GB" sz="1800" b="1" dirty="0" smtClean="0"/>
              <a:t>run </a:t>
            </a:r>
            <a:r>
              <a:rPr lang="en-GB" sz="1800" b="1" dirty="0"/>
              <a:t>in parallel </a:t>
            </a:r>
            <a:r>
              <a:rPr lang="en-GB" sz="1800" dirty="0"/>
              <a:t>with </a:t>
            </a:r>
            <a:r>
              <a:rPr lang="en-GB" sz="1800" dirty="0" smtClean="0"/>
              <a:t>one other topic </a:t>
            </a:r>
            <a:r>
              <a:rPr lang="en-GB" sz="1800" dirty="0"/>
              <a:t>(5GA, maintenance</a:t>
            </a:r>
            <a:r>
              <a:rPr lang="en-GB" sz="1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1800" dirty="0" smtClean="0"/>
              <a:t>Allocating 12 TU’s in a meeting to 6G would provide </a:t>
            </a:r>
            <a:r>
              <a:rPr lang="en-GB" sz="1800" b="1" dirty="0" smtClean="0"/>
              <a:t>6 sessions</a:t>
            </a:r>
            <a:endParaRPr lang="en-GB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507390"/>
              </p:ext>
            </p:extLst>
          </p:nvPr>
        </p:nvGraphicFramePr>
        <p:xfrm>
          <a:off x="6332699" y="1382347"/>
          <a:ext cx="5087572" cy="4694098"/>
        </p:xfrm>
        <a:graphic>
          <a:graphicData uri="http://schemas.openxmlformats.org/drawingml/2006/table">
            <a:tbl>
              <a:tblPr/>
              <a:tblGrid>
                <a:gridCol w="726796">
                  <a:extLst>
                    <a:ext uri="{9D8B030D-6E8A-4147-A177-3AD203B41FA5}">
                      <a16:colId xmlns:a16="http://schemas.microsoft.com/office/drawing/2014/main" val="1747158370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2330394545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2659226838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1501014628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1799171931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517188575"/>
                    </a:ext>
                  </a:extLst>
                </a:gridCol>
                <a:gridCol w="726796">
                  <a:extLst>
                    <a:ext uri="{9D8B030D-6E8A-4147-A177-3AD203B41FA5}">
                      <a16:colId xmlns:a16="http://schemas.microsoft.com/office/drawing/2014/main" val="1247869922"/>
                    </a:ext>
                  </a:extLst>
                </a:gridCol>
              </a:tblGrid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317095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47583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647112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5628159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Opening plenary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3851437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430886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050893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130407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815980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571561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Closing plenary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11262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698558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323592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834958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385681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671715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etc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</a:t>
                      </a:r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505709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101930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4980971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923865"/>
                  </a:ext>
                </a:extLst>
              </a:tr>
              <a:tr h="339356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 (pre Rel19)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830506"/>
                  </a:ext>
                </a:extLst>
              </a:tr>
              <a:tr h="339356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 (Rel-19)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7485845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5GA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511710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556653"/>
                  </a:ext>
                </a:extLst>
              </a:tr>
              <a:tr h="17458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4361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32699" y="6101642"/>
            <a:ext cx="3307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Example session plan in 2026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49821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5GA and 6G TU budget split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r>
              <a:rPr lang="en-GB" sz="2000" dirty="0" smtClean="0"/>
              <a:t>Assuming that typically 6 sessions per meeting are required for the 6G study, and the 6G study is scheduled in parallel with 5GA</a:t>
            </a:r>
          </a:p>
          <a:p>
            <a:r>
              <a:rPr lang="en-GB" sz="2000" dirty="0" smtClean="0"/>
              <a:t>The per-meeting schedule and totals could look something like this</a:t>
            </a:r>
          </a:p>
          <a:p>
            <a:endParaRPr lang="en-GB" sz="2232" dirty="0"/>
          </a:p>
          <a:p>
            <a:endParaRPr lang="en-GB" sz="2232" dirty="0" smtClean="0"/>
          </a:p>
          <a:p>
            <a:endParaRPr lang="en-GB" sz="2232" dirty="0"/>
          </a:p>
          <a:p>
            <a:endParaRPr lang="en-GB" sz="2232" dirty="0" smtClean="0"/>
          </a:p>
          <a:p>
            <a:endParaRPr lang="en-GB" sz="2232" dirty="0"/>
          </a:p>
          <a:p>
            <a:endParaRPr lang="en-GB" sz="2232" dirty="0" smtClean="0"/>
          </a:p>
          <a:p>
            <a:endParaRPr lang="en-GB" sz="2232" dirty="0"/>
          </a:p>
          <a:p>
            <a:endParaRPr lang="en-GB" sz="2232" dirty="0" smtClean="0"/>
          </a:p>
          <a:p>
            <a:r>
              <a:rPr lang="en-GB" sz="2000" dirty="0" smtClean="0"/>
              <a:t>This per-meeting schedule is for illustration purposes only and for determining the overall TU budget for release planning purposes. The per-meeting allocation may change over time</a:t>
            </a:r>
            <a:endParaRPr lang="en-GB" sz="2232" dirty="0" smtClean="0"/>
          </a:p>
          <a:p>
            <a:pPr lvl="1"/>
            <a:endParaRPr lang="en-GB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398662"/>
              </p:ext>
            </p:extLst>
          </p:nvPr>
        </p:nvGraphicFramePr>
        <p:xfrm>
          <a:off x="560523" y="2709018"/>
          <a:ext cx="11183942" cy="28480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796">
                  <a:extLst>
                    <a:ext uri="{9D8B030D-6E8A-4147-A177-3AD203B41FA5}">
                      <a16:colId xmlns:a16="http://schemas.microsoft.com/office/drawing/2014/main" val="1310308175"/>
                    </a:ext>
                  </a:extLst>
                </a:gridCol>
                <a:gridCol w="1173892">
                  <a:extLst>
                    <a:ext uri="{9D8B030D-6E8A-4147-A177-3AD203B41FA5}">
                      <a16:colId xmlns:a16="http://schemas.microsoft.com/office/drawing/2014/main" val="2887148811"/>
                    </a:ext>
                  </a:extLst>
                </a:gridCol>
                <a:gridCol w="877330">
                  <a:extLst>
                    <a:ext uri="{9D8B030D-6E8A-4147-A177-3AD203B41FA5}">
                      <a16:colId xmlns:a16="http://schemas.microsoft.com/office/drawing/2014/main" val="4168531135"/>
                    </a:ext>
                  </a:extLst>
                </a:gridCol>
                <a:gridCol w="654908">
                  <a:extLst>
                    <a:ext uri="{9D8B030D-6E8A-4147-A177-3AD203B41FA5}">
                      <a16:colId xmlns:a16="http://schemas.microsoft.com/office/drawing/2014/main" val="1336023085"/>
                    </a:ext>
                  </a:extLst>
                </a:gridCol>
                <a:gridCol w="667265">
                  <a:extLst>
                    <a:ext uri="{9D8B030D-6E8A-4147-A177-3AD203B41FA5}">
                      <a16:colId xmlns:a16="http://schemas.microsoft.com/office/drawing/2014/main" val="1206364168"/>
                    </a:ext>
                  </a:extLst>
                </a:gridCol>
                <a:gridCol w="756927">
                  <a:extLst>
                    <a:ext uri="{9D8B030D-6E8A-4147-A177-3AD203B41FA5}">
                      <a16:colId xmlns:a16="http://schemas.microsoft.com/office/drawing/2014/main" val="1559905839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65816063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2834308798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2989596809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743306761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4090463701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3213301502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1689415452"/>
                    </a:ext>
                  </a:extLst>
                </a:gridCol>
                <a:gridCol w="798853">
                  <a:extLst>
                    <a:ext uri="{9D8B030D-6E8A-4147-A177-3AD203B41FA5}">
                      <a16:colId xmlns:a16="http://schemas.microsoft.com/office/drawing/2014/main" val="225347878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2025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2026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47555625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Apr #168 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May #169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Aug #170 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Oct #171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Nov #172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Feb #173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Apr #174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May #175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Aug #176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Oct #177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Nov #178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867953264"/>
                  </a:ext>
                </a:extLst>
              </a:tr>
              <a:tr h="5869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Totals between </a:t>
                      </a:r>
                      <a:r>
                        <a:rPr lang="en-GB" sz="1200" dirty="0" smtClean="0">
                          <a:effectLst/>
                        </a:rPr>
                        <a:t>March and September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Study deadline A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Study deadline B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Stage 2 80%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Stage 2 100%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241602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Rel-20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984507272"/>
                  </a:ext>
                </a:extLst>
              </a:tr>
              <a:tr h="440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20.x</a:t>
                      </a:r>
                      <a:endParaRPr lang="en-GB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Planned TU's (not TEI20,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Maint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918065174"/>
                  </a:ext>
                </a:extLst>
              </a:tr>
              <a:tr h="440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5GA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884545266"/>
                  </a:ext>
                </a:extLst>
              </a:tr>
              <a:tr h="440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6G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0" marB="0"/>
                </a:tc>
                <a:extLst>
                  <a:ext uri="{0D108BD9-81ED-4DB2-BD59-A6C34878D82A}">
                    <a16:rowId xmlns:a16="http://schemas.microsoft.com/office/drawing/2014/main" val="3002861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3726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93540</TotalTime>
  <Words>1093</Words>
  <Application>Microsoft Office PowerPoint</Application>
  <PresentationFormat>Widescreen</PresentationFormat>
  <Paragraphs>551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Rel-20 5GA and 6G TU budget split</vt:lpstr>
      <vt:lpstr>Rel-20 5GA and 6G TU budget split</vt:lpstr>
      <vt:lpstr>Rel-20 5GA and 6G TU budget split</vt:lpstr>
      <vt:lpstr>Rel-20 5GA and 6G TU budget split</vt:lpstr>
      <vt:lpstr>Rel-20 5GA and 6G TU budget split</vt:lpstr>
      <vt:lpstr>Rel-20 5GA and 6G TU budget split</vt:lpstr>
      <vt:lpstr>Rel-20 5GA and 6G TU budget split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1120</cp:revision>
  <cp:lastPrinted>2025-01-15T11:10:15Z</cp:lastPrinted>
  <dcterms:created xsi:type="dcterms:W3CDTF">2018-05-24T11:49:12Z</dcterms:created>
  <dcterms:modified xsi:type="dcterms:W3CDTF">2025-05-21T01:00:25Z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